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4" r:id="rId7"/>
    <p:sldId id="285" r:id="rId8"/>
    <p:sldId id="302" r:id="rId9"/>
    <p:sldId id="286" r:id="rId10"/>
    <p:sldId id="287" r:id="rId11"/>
    <p:sldId id="305" r:id="rId12"/>
    <p:sldId id="275" r:id="rId13"/>
    <p:sldId id="304" r:id="rId14"/>
    <p:sldId id="303" r:id="rId15"/>
  </p:sldIdLst>
  <p:sldSz cx="13716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2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755"/>
    <a:srgbClr val="F9FCFF"/>
    <a:srgbClr val="8AABCA"/>
    <a:srgbClr val="BD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7119" autoAdjust="0"/>
  </p:normalViewPr>
  <p:slideViewPr>
    <p:cSldViewPr snapToObjects="1">
      <p:cViewPr varScale="1">
        <p:scale>
          <a:sx n="57" d="100"/>
          <a:sy n="57" d="100"/>
        </p:scale>
        <p:origin x="1378" y="72"/>
      </p:cViewPr>
      <p:guideLst>
        <p:guide orient="horz" pos="2158"/>
        <p:guide pos="2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26DBDC24-107E-49EE-A028-A40C18840F8B}" type="datetimeFigureOut">
              <a:rPr lang="ko-KR" altLang="en-US" smtClean="0"/>
              <a:pPr/>
              <a:t>2023-08-30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F9D01530-5D26-414D-B95D-E1173802A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91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1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1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3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3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3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73053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435103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3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3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3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>
            <a:spLocks/>
          </p:cNvSpPr>
          <p:nvPr/>
        </p:nvSpPr>
        <p:spPr>
          <a:xfrm>
            <a:off x="0" y="643255"/>
            <a:ext cx="13716635" cy="9000490"/>
          </a:xfrm>
          <a:prstGeom prst="rect">
            <a:avLst/>
          </a:prstGeom>
          <a:solidFill>
            <a:srgbClr val="F9FC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>
            <a:off x="2279650" y="2364740"/>
            <a:ext cx="9157335" cy="4622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3600"/>
              </a:lnSpc>
              <a:buFontTx/>
              <a:buNone/>
            </a:pPr>
            <a:r>
              <a:rPr lang="ko-KR" altLang="en-US" sz="3000" b="1" spc="600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r>
              <a:rPr lang="ko-KR" altLang="en-US" sz="3000" b="1" spc="6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</a:t>
            </a:r>
            <a:endParaRPr lang="ko-KR" altLang="en-US" sz="3000" b="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>
            <a:off x="-429260" y="3778885"/>
            <a:ext cx="14575155" cy="165481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13026"/>
              </a:lnSpc>
              <a:buFontTx/>
              <a:buNone/>
            </a:pPr>
            <a:r>
              <a:rPr lang="ko-KR" altLang="en-US" sz="13025" b="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>
            <a:off x="2279650" y="6193155"/>
            <a:ext cx="9157335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 err="1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권문규</a:t>
            </a: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이진우 정원영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상자 3"/>
          <p:cNvSpPr txBox="1">
            <a:spLocks/>
          </p:cNvSpPr>
          <p:nvPr/>
        </p:nvSpPr>
        <p:spPr>
          <a:xfrm>
            <a:off x="2278380" y="6762115"/>
            <a:ext cx="9157335" cy="46641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2023.06.29 ~ 2023.07.06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09A0C65-2310-E2AE-DD8B-C6EA75F27C44}"/>
              </a:ext>
            </a:extLst>
          </p:cNvPr>
          <p:cNvSpPr txBox="1">
            <a:spLocks/>
          </p:cNvSpPr>
          <p:nvPr/>
        </p:nvSpPr>
        <p:spPr>
          <a:xfrm>
            <a:off x="1997075" y="8382541"/>
            <a:ext cx="9912350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 err="1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권문규</a:t>
            </a: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https://github.com/Kwonaiyo/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146D74ED-476D-C2B9-4E0A-40D0C661643A}"/>
              </a:ext>
            </a:extLst>
          </p:cNvPr>
          <p:cNvSpPr txBox="1">
            <a:spLocks/>
          </p:cNvSpPr>
          <p:nvPr/>
        </p:nvSpPr>
        <p:spPr>
          <a:xfrm>
            <a:off x="1997075" y="9031476"/>
            <a:ext cx="10598150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919"/>
              </a:lnSpc>
              <a:buFontTx/>
              <a:buNone/>
            </a:pPr>
            <a:r>
              <a:rPr lang="en-US" altLang="ko-KR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https://github.com/Kwonaiyo/MES_miniproj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CEAC6C43-542B-29EE-B097-87DAFB5FE7D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77A295-2AA6-648E-C397-BB122336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" y="1943100"/>
            <a:ext cx="12285980" cy="827976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9F71C6E-A89C-DA41-A409-4C4A6D04C858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8C37B51-059B-0EF9-E004-100576731F0F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90CD38BB-FC52-CD2E-76FD-990AEB13E896}"/>
              </a:ext>
            </a:extLst>
          </p:cNvPr>
          <p:cNvSpPr txBox="1"/>
          <p:nvPr/>
        </p:nvSpPr>
        <p:spPr>
          <a:xfrm>
            <a:off x="1308735" y="1263015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 입출 이력 조회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QM_FaultRec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3D6258-CB5C-05A7-1C69-D5C6FC18E506}"/>
              </a:ext>
            </a:extLst>
          </p:cNvPr>
          <p:cNvSpPr/>
          <p:nvPr/>
        </p:nvSpPr>
        <p:spPr>
          <a:xfrm>
            <a:off x="533400" y="22479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EBCC37-B070-A02A-C8DB-82BAB451CBD1}"/>
              </a:ext>
            </a:extLst>
          </p:cNvPr>
          <p:cNvSpPr/>
          <p:nvPr/>
        </p:nvSpPr>
        <p:spPr>
          <a:xfrm>
            <a:off x="5943600" y="33147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BB6529-1FE9-6963-DAF3-786D709E47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642870"/>
            <a:ext cx="412115" cy="4864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2F110-5863-BBB1-8D61-B688150A8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45" y="3667760"/>
            <a:ext cx="412115" cy="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2382357-FAC6-78B9-B053-185E236FB2B1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C34C125-6E32-0296-8C6C-E86D25DC25FC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9543D10-309B-3CBD-7685-E373859EC526}"/>
              </a:ext>
            </a:extLst>
          </p:cNvPr>
          <p:cNvSpPr txBox="1"/>
          <p:nvPr/>
        </p:nvSpPr>
        <p:spPr>
          <a:xfrm>
            <a:off x="1308735" y="1266825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 조회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QM_ErrorInquire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096ECA9-B45E-5C7A-32ED-39EB2DFB8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13716000" cy="736520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215F07F-F2B4-82FA-A33E-5386E8E6F5AD}"/>
              </a:ext>
            </a:extLst>
          </p:cNvPr>
          <p:cNvSpPr/>
          <p:nvPr/>
        </p:nvSpPr>
        <p:spPr>
          <a:xfrm>
            <a:off x="-152400" y="24003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F50ED9-847F-BE24-9F30-BCD9C6CEC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795270"/>
            <a:ext cx="412115" cy="486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4384A-0086-4D52-FF93-73674287B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457700"/>
            <a:ext cx="412115" cy="486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82D9D-C8C6-C4EB-2BF7-48A76F094C14}"/>
              </a:ext>
            </a:extLst>
          </p:cNvPr>
          <p:cNvSpPr txBox="1"/>
          <p:nvPr/>
        </p:nvSpPr>
        <p:spPr>
          <a:xfrm>
            <a:off x="9067800" y="65590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구현 예정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9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43255"/>
            <a:ext cx="13716000" cy="8999855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" y="1261745"/>
            <a:ext cx="11018520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시나리오</a:t>
            </a:r>
            <a:endParaRPr lang="en-US" altLang="ko-KR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AC2409D-F3AE-7916-CBA0-652926F538D8}"/>
              </a:ext>
            </a:extLst>
          </p:cNvPr>
          <p:cNvGrpSpPr/>
          <p:nvPr/>
        </p:nvGrpSpPr>
        <p:grpSpPr>
          <a:xfrm>
            <a:off x="0" y="4530725"/>
            <a:ext cx="13716000" cy="2875454"/>
            <a:chOff x="0" y="4530725"/>
            <a:chExt cx="13716000" cy="2875454"/>
          </a:xfrm>
        </p:grpSpPr>
        <p:sp>
          <p:nvSpPr>
            <p:cNvPr id="5" name="AutoShape 5"/>
            <p:cNvSpPr/>
            <p:nvPr/>
          </p:nvSpPr>
          <p:spPr>
            <a:xfrm>
              <a:off x="0" y="4530725"/>
              <a:ext cx="13716000" cy="132080"/>
            </a:xfrm>
            <a:prstGeom prst="rect">
              <a:avLst/>
            </a:prstGeom>
            <a:solidFill>
              <a:srgbClr val="8AABCA"/>
            </a:solidFill>
          </p:spPr>
          <p:txBody>
            <a:bodyPr/>
            <a:lstStyle/>
            <a:p>
              <a:endParaRPr lang="ko-KR" altLang="en-US" dirty="0">
                <a:ea typeface="맑은 고딕" panose="020B0503020000020004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2D14350-EF8F-28B7-BC79-3B90E5F23C4F}"/>
                </a:ext>
              </a:extLst>
            </p:cNvPr>
            <p:cNvGrpSpPr/>
            <p:nvPr/>
          </p:nvGrpSpPr>
          <p:grpSpPr>
            <a:xfrm>
              <a:off x="248285" y="4645025"/>
              <a:ext cx="1384935" cy="1967230"/>
              <a:chOff x="248285" y="4645025"/>
              <a:chExt cx="1384935" cy="1967230"/>
            </a:xfrm>
          </p:grpSpPr>
          <p:grpSp>
            <p:nvGrpSpPr>
              <p:cNvPr id="6" name="Group 6"/>
              <p:cNvGrpSpPr/>
              <p:nvPr/>
            </p:nvGrpSpPr>
            <p:grpSpPr>
              <a:xfrm rot="5400000">
                <a:off x="603885" y="4777105"/>
                <a:ext cx="663575" cy="399415"/>
                <a:chOff x="603885" y="4777105"/>
                <a:chExt cx="663575" cy="399415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603885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248285" y="5418455"/>
                <a:ext cx="1384935" cy="119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생산계획 편성 및 확정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C705D87-4469-EF21-5C29-AB455F07F4A2}"/>
                </a:ext>
              </a:extLst>
            </p:cNvPr>
            <p:cNvGrpSpPr/>
            <p:nvPr/>
          </p:nvGrpSpPr>
          <p:grpSpPr>
            <a:xfrm>
              <a:off x="2084705" y="4645025"/>
              <a:ext cx="1512570" cy="1967230"/>
              <a:chOff x="2084705" y="4645025"/>
              <a:chExt cx="1512570" cy="1967230"/>
            </a:xfrm>
          </p:grpSpPr>
          <p:grpSp>
            <p:nvGrpSpPr>
              <p:cNvPr id="8" name="Group 8"/>
              <p:cNvGrpSpPr/>
              <p:nvPr/>
            </p:nvGrpSpPr>
            <p:grpSpPr>
              <a:xfrm rot="5400000">
                <a:off x="2508885" y="4777105"/>
                <a:ext cx="663575" cy="399415"/>
                <a:chOff x="2508885" y="4777105"/>
                <a:chExt cx="663575" cy="399415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2508885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2084705" y="5418455"/>
                <a:ext cx="1512570" cy="119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구매 자재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발주 및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입고 관리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BBBA909-C5CF-D2CA-83BB-19C80229F85B}"/>
                </a:ext>
              </a:extLst>
            </p:cNvPr>
            <p:cNvGrpSpPr/>
            <p:nvPr/>
          </p:nvGrpSpPr>
          <p:grpSpPr>
            <a:xfrm>
              <a:off x="6340475" y="4646295"/>
              <a:ext cx="1635125" cy="1568450"/>
              <a:chOff x="6340475" y="4646295"/>
              <a:chExt cx="1635125" cy="1568450"/>
            </a:xfrm>
          </p:grpSpPr>
          <p:grpSp>
            <p:nvGrpSpPr>
              <p:cNvPr id="10" name="Group 10"/>
              <p:cNvGrpSpPr/>
              <p:nvPr/>
            </p:nvGrpSpPr>
            <p:grpSpPr>
              <a:xfrm rot="5400000">
                <a:off x="6826885" y="4778375"/>
                <a:ext cx="663575" cy="399415"/>
                <a:chOff x="6826885" y="4778375"/>
                <a:chExt cx="663575" cy="399415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6826885" y="477837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6340475" y="5418455"/>
                <a:ext cx="1635125" cy="795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생산실적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997C366-4830-D44E-E509-41450AC6CD85}"/>
                </a:ext>
              </a:extLst>
            </p:cNvPr>
            <p:cNvGrpSpPr/>
            <p:nvPr/>
          </p:nvGrpSpPr>
          <p:grpSpPr>
            <a:xfrm>
              <a:off x="8427720" y="4646295"/>
              <a:ext cx="1384935" cy="2362339"/>
              <a:chOff x="8427720" y="4646295"/>
              <a:chExt cx="1384935" cy="2362339"/>
            </a:xfrm>
          </p:grpSpPr>
          <p:grpSp>
            <p:nvGrpSpPr>
              <p:cNvPr id="12" name="Group 12"/>
              <p:cNvGrpSpPr/>
              <p:nvPr/>
            </p:nvGrpSpPr>
            <p:grpSpPr>
              <a:xfrm rot="5400000">
                <a:off x="8788400" y="4778375"/>
                <a:ext cx="663575" cy="399415"/>
                <a:chOff x="8788400" y="4778375"/>
                <a:chExt cx="663575" cy="399415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8788400" y="477837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0" name="TextBox 16">
                <a:extLst>
                  <a:ext uri="{FF2B5EF4-FFF2-40B4-BE49-F238E27FC236}">
                    <a16:creationId xmlns:a16="http://schemas.microsoft.com/office/drawing/2014/main" id="{EF316A8C-9F59-14C3-AAB5-C68D24E7BF16}"/>
                  </a:ext>
                </a:extLst>
              </p:cNvPr>
              <p:cNvSpPr txBox="1"/>
              <p:nvPr/>
            </p:nvSpPr>
            <p:spPr>
              <a:xfrm>
                <a:off x="8427720" y="5418455"/>
                <a:ext cx="1384935" cy="1590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재고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 및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62A9A6F-6CA2-6933-DC6B-AEABD3075DD5}"/>
                </a:ext>
              </a:extLst>
            </p:cNvPr>
            <p:cNvGrpSpPr/>
            <p:nvPr/>
          </p:nvGrpSpPr>
          <p:grpSpPr>
            <a:xfrm>
              <a:off x="12099925" y="4645025"/>
              <a:ext cx="1384935" cy="2363609"/>
              <a:chOff x="12099925" y="4645025"/>
              <a:chExt cx="1384935" cy="2363609"/>
            </a:xfrm>
          </p:grpSpPr>
          <p:grpSp>
            <p:nvGrpSpPr>
              <p:cNvPr id="14" name="Group 14"/>
              <p:cNvGrpSpPr/>
              <p:nvPr/>
            </p:nvGrpSpPr>
            <p:grpSpPr>
              <a:xfrm rot="5400000">
                <a:off x="12461240" y="4777105"/>
                <a:ext cx="663575" cy="399415"/>
                <a:chOff x="12461240" y="4777105"/>
                <a:chExt cx="663575" cy="399415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12461240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3" name="TextBox 16">
                <a:extLst>
                  <a:ext uri="{FF2B5EF4-FFF2-40B4-BE49-F238E27FC236}">
                    <a16:creationId xmlns:a16="http://schemas.microsoft.com/office/drawing/2014/main" id="{9010D113-208E-B6B0-E244-91D9FC644765}"/>
                  </a:ext>
                </a:extLst>
              </p:cNvPr>
              <p:cNvSpPr txBox="1"/>
              <p:nvPr/>
            </p:nvSpPr>
            <p:spPr>
              <a:xfrm>
                <a:off x="12099925" y="5418455"/>
                <a:ext cx="1384935" cy="1590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불량품 폐기 내역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0978918-67B5-5BEB-580C-13193EC5849C}"/>
                </a:ext>
              </a:extLst>
            </p:cNvPr>
            <p:cNvGrpSpPr/>
            <p:nvPr/>
          </p:nvGrpSpPr>
          <p:grpSpPr>
            <a:xfrm>
              <a:off x="10263505" y="4645025"/>
              <a:ext cx="1384935" cy="2761154"/>
              <a:chOff x="10263505" y="4645025"/>
              <a:chExt cx="1384935" cy="2761154"/>
            </a:xfrm>
          </p:grpSpPr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5F604CCF-38C2-B123-DE45-BB5BF10E977F}"/>
                  </a:ext>
                </a:extLst>
              </p:cNvPr>
              <p:cNvSpPr txBox="1"/>
              <p:nvPr/>
            </p:nvSpPr>
            <p:spPr>
              <a:xfrm>
                <a:off x="10263505" y="5418455"/>
                <a:ext cx="1384935" cy="19877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재고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입출 이력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4" name="Group 14">
                <a:extLst>
                  <a:ext uri="{FF2B5EF4-FFF2-40B4-BE49-F238E27FC236}">
                    <a16:creationId xmlns:a16="http://schemas.microsoft.com/office/drawing/2014/main" id="{2ADD889A-9664-8D89-B4CB-E91DFF9A03CC}"/>
                  </a:ext>
                </a:extLst>
              </p:cNvPr>
              <p:cNvGrpSpPr/>
              <p:nvPr/>
            </p:nvGrpSpPr>
            <p:grpSpPr>
              <a:xfrm rot="5400000">
                <a:off x="10624820" y="4777105"/>
                <a:ext cx="663575" cy="399415"/>
                <a:chOff x="10624820" y="4777105"/>
                <a:chExt cx="663575" cy="399415"/>
              </a:xfrm>
            </p:grpSpPr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D06FA9F1-84FC-C840-9FA8-112D92E43934}"/>
                    </a:ext>
                  </a:extLst>
                </p:cNvPr>
                <p:cNvSpPr/>
                <p:nvPr/>
              </p:nvSpPr>
              <p:spPr>
                <a:xfrm>
                  <a:off x="10624820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6324629-A82E-E975-2A08-AED29E20F0D0}"/>
                </a:ext>
              </a:extLst>
            </p:cNvPr>
            <p:cNvGrpSpPr/>
            <p:nvPr/>
          </p:nvGrpSpPr>
          <p:grpSpPr>
            <a:xfrm>
              <a:off x="4048125" y="4639310"/>
              <a:ext cx="1841500" cy="1575435"/>
              <a:chOff x="4048125" y="4639310"/>
              <a:chExt cx="1841500" cy="1575435"/>
            </a:xfrm>
          </p:grpSpPr>
          <p:sp>
            <p:nvSpPr>
              <p:cNvPr id="22" name="TextBox 22"/>
              <p:cNvSpPr txBox="1"/>
              <p:nvPr/>
            </p:nvSpPr>
            <p:spPr>
              <a:xfrm>
                <a:off x="4048125" y="5418455"/>
                <a:ext cx="1841500" cy="795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원자재 생산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출고 등록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6" name="Group 14">
                <a:extLst>
                  <a:ext uri="{FF2B5EF4-FFF2-40B4-BE49-F238E27FC236}">
                    <a16:creationId xmlns:a16="http://schemas.microsoft.com/office/drawing/2014/main" id="{E3F3A4AB-F6FC-C686-D880-8BFAD5B72C83}"/>
                  </a:ext>
                </a:extLst>
              </p:cNvPr>
              <p:cNvGrpSpPr/>
              <p:nvPr/>
            </p:nvGrpSpPr>
            <p:grpSpPr>
              <a:xfrm rot="5400000">
                <a:off x="4636770" y="4771390"/>
                <a:ext cx="663575" cy="399415"/>
                <a:chOff x="4636770" y="4771390"/>
                <a:chExt cx="663575" cy="399415"/>
              </a:xfrm>
            </p:grpSpPr>
            <p:sp>
              <p:nvSpPr>
                <p:cNvPr id="37" name="Freeform 15">
                  <a:extLst>
                    <a:ext uri="{FF2B5EF4-FFF2-40B4-BE49-F238E27FC236}">
                      <a16:creationId xmlns:a16="http://schemas.microsoft.com/office/drawing/2014/main" id="{C9D9B1A1-9647-FF30-7A9B-9B6B23451004}"/>
                    </a:ext>
                  </a:extLst>
                </p:cNvPr>
                <p:cNvSpPr/>
                <p:nvPr/>
              </p:nvSpPr>
              <p:spPr>
                <a:xfrm>
                  <a:off x="4636770" y="4771390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C9E16FB9-4F8C-CF24-E277-BA9AB393D487}"/>
              </a:ext>
            </a:extLst>
          </p:cNvPr>
          <p:cNvSpPr txBox="1"/>
          <p:nvPr/>
        </p:nvSpPr>
        <p:spPr>
          <a:xfrm>
            <a:off x="466090" y="9210675"/>
            <a:ext cx="6544310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D9AC52C5-476B-2C7A-FC56-673CAB1CE856}"/>
              </a:ext>
            </a:extLst>
          </p:cNvPr>
          <p:cNvSpPr txBox="1"/>
          <p:nvPr/>
        </p:nvSpPr>
        <p:spPr>
          <a:xfrm>
            <a:off x="152400" y="9766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3716635" cy="10287635"/>
          </a:xfrm>
          <a:custGeom>
            <a:avLst/>
            <a:gdLst>
              <a:gd name="TX0" fmla="*/ 0 w 18807329"/>
              <a:gd name="TY0" fmla="*/ 0 h 18807329"/>
              <a:gd name="TX1" fmla="*/ 18807328 w 18807329"/>
              <a:gd name="TY1" fmla="*/ 0 h 18807329"/>
              <a:gd name="TX2" fmla="*/ 18807328 w 18807329"/>
              <a:gd name="TY2" fmla="*/ 18807328 h 18807329"/>
              <a:gd name="TX3" fmla="*/ 0 w 18807329"/>
              <a:gd name="TY3" fmla="*/ 18807328 h 18807329"/>
              <a:gd name="TX4" fmla="*/ 0 w 18807329"/>
              <a:gd name="TY4" fmla="*/ 0 h 188073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807329" h="18807329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0" y="643255"/>
            <a:ext cx="13716635" cy="9000490"/>
          </a:xfrm>
          <a:prstGeom prst="rect">
            <a:avLst/>
          </a:prstGeom>
          <a:solidFill>
            <a:srgbClr val="F9FC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57200" y="1261745"/>
            <a:ext cx="11019155" cy="10034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8398"/>
              </a:lnSpc>
              <a:buFontTx/>
              <a:buNone/>
            </a:pPr>
            <a:r>
              <a:rPr lang="ko-KR" altLang="en-US" sz="69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과정에서 </a:t>
            </a:r>
            <a:r>
              <a:rPr lang="ko-KR" altLang="en-US" sz="69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ko-KR" altLang="en-US" sz="69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466090" y="9210675"/>
            <a:ext cx="6544945" cy="27154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2251"/>
              </a:lnSpc>
              <a:buFontTx/>
              <a:buNone/>
            </a:pPr>
            <a:r>
              <a:rPr lang="ko-KR" altLang="en-US" spc="150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ko-KR" altLang="en-US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52400" y="9766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상자 4"/>
          <p:cNvSpPr txBox="1">
            <a:spLocks/>
          </p:cNvSpPr>
          <p:nvPr/>
        </p:nvSpPr>
        <p:spPr>
          <a:xfrm>
            <a:off x="453390" y="2470785"/>
            <a:ext cx="12278995" cy="44948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342900" indent="-342900" algn="l" hangingPunct="1">
              <a:buFont typeface="Arial" panose="020B0604020202020204" pitchFamily="34" charset="0"/>
              <a:buChar char="•"/>
            </a:pP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설계를 많이 해보지 않아서, 설계서를 바탕으로 프로그램을 구현한 게 아니라 도중에 필요한 것들을 설계서에 많이 추가하면서 프로젝트를 진행했다. 뚜렷한 가이드라인 없이 작업을 진행하다 보니 코드가 조금 </a:t>
            </a:r>
            <a:r>
              <a:rPr lang="ko-KR" sz="2200" dirty="0" err="1">
                <a:latin typeface="맑은 고딕" charset="0"/>
                <a:ea typeface="맑은 고딕" panose="020B0503020000020004" pitchFamily="50" charset="-127"/>
              </a:rPr>
              <a:t>복잡해졌고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, 그에 따라 </a:t>
            </a:r>
            <a:r>
              <a:rPr lang="ko-KR" sz="2200" dirty="0" err="1">
                <a:latin typeface="맑은 고딕" charset="0"/>
                <a:ea typeface="맑은 고딕" panose="020B0503020000020004" pitchFamily="50" charset="-127"/>
              </a:rPr>
              <a:t>DB에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 테이블이나 어플리케이션 설계서도 더 필요하게 되어 시간도 많이 소요되었다.</a:t>
            </a:r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  <a:p>
            <a:pPr marL="342900" indent="-342900" algn="l" hangingPunct="1">
              <a:buFont typeface="Arial" panose="020B0604020202020204" pitchFamily="34" charset="0"/>
              <a:buChar char="•"/>
            </a:pP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설계를 꼼꼼하게 해 놓고 구현에 들어가면 작업도 편해질 뿐 아니라 시간이 많이 단축될 수 있음을 </a:t>
            </a:r>
            <a:r>
              <a:rPr lang="ko-KR" sz="2200" dirty="0" err="1">
                <a:latin typeface="맑은 고딕" charset="0"/>
                <a:ea typeface="맑은 고딕" panose="020B0503020000020004" pitchFamily="50" charset="-127"/>
              </a:rPr>
              <a:t>깨달았다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. </a:t>
            </a:r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  <a:p>
            <a:pPr marL="0" indent="0" algn="l" hangingPunct="1"/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  <a:p>
            <a:pPr marL="342900" indent="-342900" algn="l" hangingPunct="1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특히 원자재 등록 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LOT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팝업창을 만들 때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재검사 체크한 항목들의 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LOT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번호들을 바탕으로 원자재의 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LOT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들을 읽어와서 중복된 원자재 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LOT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를 제거해서 화면에 나타내 주는 걸 구현하는 데 시간이 많이 걸렸다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. </a:t>
            </a:r>
          </a:p>
          <a:p>
            <a:pPr marL="342900" indent="-342900" algn="l" hangingPunct="1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체크된 행들을 </a:t>
            </a:r>
            <a:r>
              <a:rPr lang="en-US" altLang="ko-KR" sz="2200" dirty="0" err="1">
                <a:latin typeface="맑은 고딕" charset="0"/>
                <a:ea typeface="맑은 고딕" panose="020B0503020000020004" pitchFamily="50" charset="-127"/>
              </a:rPr>
              <a:t>DataTable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을 만들어서 넣어주고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정렬하기 위해서 </a:t>
            </a:r>
            <a:r>
              <a:rPr lang="en-US" altLang="ko-KR" sz="2200" dirty="0" err="1">
                <a:latin typeface="맑은 고딕" charset="0"/>
                <a:ea typeface="맑은 고딕" panose="020B0503020000020004" pitchFamily="50" charset="-127"/>
              </a:rPr>
              <a:t>DataView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라는 클래스를 사용해서 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Sort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기능을 쓰고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그걸 바탕으로 행마다 비교하면서 중복된 행들을 제거해준 후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만들어진 데이터들을 또 데이터테이블에 담아서 팝업창에 보내줘서 해결했다</a:t>
            </a:r>
            <a:r>
              <a:rPr lang="en-US" altLang="ko-KR" sz="2200" dirty="0">
                <a:latin typeface="맑은 고딕" charset="0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43255"/>
            <a:ext cx="13716000" cy="8999855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57500" y="4605020"/>
            <a:ext cx="8877300" cy="116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128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sz="128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3A33AB7-CE5E-1830-30E3-1C6CE6FD0BE7}"/>
              </a:ext>
            </a:extLst>
          </p:cNvPr>
          <p:cNvSpPr txBox="1">
            <a:spLocks/>
          </p:cNvSpPr>
          <p:nvPr/>
        </p:nvSpPr>
        <p:spPr>
          <a:xfrm>
            <a:off x="1997075" y="8148359"/>
            <a:ext cx="9912350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 err="1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권문규</a:t>
            </a: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https://github.com/Kwonaiyo/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A24688-79A9-BAD5-CBF7-71F750FB3A7D}"/>
              </a:ext>
            </a:extLst>
          </p:cNvPr>
          <p:cNvSpPr txBox="1">
            <a:spLocks/>
          </p:cNvSpPr>
          <p:nvPr/>
        </p:nvSpPr>
        <p:spPr>
          <a:xfrm>
            <a:off x="1997075" y="8797294"/>
            <a:ext cx="10598150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919"/>
              </a:lnSpc>
              <a:buFontTx/>
              <a:buNone/>
            </a:pPr>
            <a:r>
              <a:rPr lang="en-US" altLang="ko-KR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https://github.com/Kwonaiyo/MES_miniproj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1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659221" y="-1"/>
            <a:ext cx="11056779" cy="10287001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6960" y="1019176"/>
            <a:ext cx="1097229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b="1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  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6961" y="2505399"/>
            <a:ext cx="9443125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ko-KR" altLang="en-US" sz="3200" b="1" spc="-3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 질  관 리</a:t>
            </a:r>
            <a:endParaRPr lang="en-US" sz="3200" b="1" spc="-3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5150" y="3605804"/>
            <a:ext cx="9434937" cy="4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구축 이점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산출물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 및 코딩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시나리오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시연 및 소감</a:t>
            </a:r>
            <a:endParaRPr lang="en-US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06960" y="9210675"/>
            <a:ext cx="11056779" cy="27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1ADE18-4286-5A38-BDBD-481BF2252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90" y="259080"/>
            <a:ext cx="6148705" cy="976884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0"/>
            <a:ext cx="7010400" cy="10287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6090" y="1028700"/>
            <a:ext cx="6544310" cy="215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 가 람</a:t>
            </a:r>
            <a:endParaRPr lang="en-US" altLang="ko-KR" sz="6998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8398"/>
              </a:lnSpc>
            </a:pPr>
            <a:r>
              <a:rPr 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 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090" y="3659505"/>
            <a:ext cx="6544310" cy="146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脫 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벗을 탈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ts val="3840"/>
              </a:lnSpc>
            </a:pP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+</a:t>
            </a:r>
          </a:p>
          <a:p>
            <a:pPr>
              <a:lnSpc>
                <a:spcPts val="3840"/>
              </a:lnSpc>
            </a:pP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가람</a:t>
            </a:r>
            <a:endParaRPr lang="en-US" sz="32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6090" y="5598795"/>
            <a:ext cx="6544945" cy="335130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한때 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1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탈조선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말이 유행한 적이 있습니다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탈조선이란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벗을 탈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脫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+ 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조선의 합성어로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한국을 떠나 외국으로 이주한다는 의미를 가진 단어입니다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대신 한가람의 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가람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</a:t>
            </a: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재빨리 한가람을 벗어나 취업전선에 뛰어들겠다는</a:t>
            </a: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의미로 </a:t>
            </a:r>
            <a:r>
              <a:rPr lang="ko-KR" altLang="en-US" sz="21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팀명을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정했습니다.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090" y="9210675"/>
            <a:ext cx="6544310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7509794-3BB3-C380-ADF6-F2396694EB88}"/>
              </a:ext>
            </a:extLst>
          </p:cNvPr>
          <p:cNvSpPr txBox="1"/>
          <p:nvPr/>
        </p:nvSpPr>
        <p:spPr>
          <a:xfrm>
            <a:off x="268605" y="663758"/>
            <a:ext cx="110299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1" y="1"/>
            <a:ext cx="6858000" cy="10287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62800" y="1954353"/>
            <a:ext cx="61722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0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endParaRPr lang="en-US" altLang="ko-KR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62801" y="3499285"/>
            <a:ext cx="62484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관리 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(Quality Management)</a:t>
            </a:r>
            <a:endParaRPr lang="en-US" sz="32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62801" y="4450079"/>
            <a:ext cx="6248400" cy="4187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구축된 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솔루션의 생산실적 등록 화면에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불량수량을 관리할 수 있는 로직 구현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재고를 조회하고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재검사 결과를 바탕으로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양품수량과 불량수량을 관리하는 솔루션 구현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재검사 항목에 대한 양품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사유와 이력 관리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항목에 대한 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Tracking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70181D-E728-F8A9-73DD-EDBDDA88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" y="237291"/>
            <a:ext cx="6277810" cy="6277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2D6481-F598-2587-5FD9-A49C2CC7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" y="6515101"/>
            <a:ext cx="6270681" cy="3527258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79EC9A-AF86-F969-3459-AA5CAF3C2174}"/>
              </a:ext>
            </a:extLst>
          </p:cNvPr>
          <p:cNvSpPr txBox="1"/>
          <p:nvPr/>
        </p:nvSpPr>
        <p:spPr>
          <a:xfrm>
            <a:off x="7010400" y="1654330"/>
            <a:ext cx="110277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32294"/>
            <a:ext cx="13716000" cy="9000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7BEB66-E71F-F9DE-5E46-28602FDFCACE}"/>
              </a:ext>
            </a:extLst>
          </p:cNvPr>
          <p:cNvGrpSpPr/>
          <p:nvPr/>
        </p:nvGrpSpPr>
        <p:grpSpPr>
          <a:xfrm>
            <a:off x="551329" y="2893385"/>
            <a:ext cx="12478871" cy="4546055"/>
            <a:chOff x="609600" y="4091306"/>
            <a:chExt cx="12478871" cy="192344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333EC4C-53D2-93C5-2D79-8D20F861E6EA}"/>
                </a:ext>
              </a:extLst>
            </p:cNvPr>
            <p:cNvGrpSpPr/>
            <p:nvPr/>
          </p:nvGrpSpPr>
          <p:grpSpPr>
            <a:xfrm>
              <a:off x="609600" y="4091306"/>
              <a:ext cx="4229099" cy="1923448"/>
              <a:chOff x="469829" y="4091307"/>
              <a:chExt cx="4229099" cy="1923448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660541" y="4366290"/>
                <a:ext cx="3631920" cy="16484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생산실적 등록 화면에서 불량수량 입력 데이터가 누락되는 문제 해결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469829" y="4091307"/>
                <a:ext cx="4229099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39"/>
                  </a:lnSpc>
                </a:pP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재고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이력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관리</a:t>
                </a:r>
                <a:endParaRPr lang="en-US" sz="3199" dirty="0">
                  <a:solidFill>
                    <a:srgbClr val="8AABC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87E1C31-6AE1-F12D-88EF-9B10794F5D66}"/>
                </a:ext>
              </a:extLst>
            </p:cNvPr>
            <p:cNvGrpSpPr/>
            <p:nvPr/>
          </p:nvGrpSpPr>
          <p:grpSpPr>
            <a:xfrm>
              <a:off x="4756992" y="4091306"/>
              <a:ext cx="4369079" cy="1100145"/>
              <a:chOff x="4896764" y="4091307"/>
              <a:chExt cx="4369079" cy="1100145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5265343" y="4366290"/>
                <a:ext cx="3631920" cy="825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수량에 대한 데이터와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사유 관리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4896764" y="4091307"/>
                <a:ext cx="4369079" cy="4873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39"/>
                  </a:lnSpc>
                </a:pP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양품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폐기 수량 관리</a:t>
                </a:r>
                <a:endParaRPr lang="en-US" sz="3199" dirty="0">
                  <a:solidFill>
                    <a:srgbClr val="8AABC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DD6AF5A-864C-B1E3-E7F1-54FC7CB5DAF9}"/>
                </a:ext>
              </a:extLst>
            </p:cNvPr>
            <p:cNvGrpSpPr/>
            <p:nvPr/>
          </p:nvGrpSpPr>
          <p:grpSpPr>
            <a:xfrm>
              <a:off x="9177011" y="4091306"/>
              <a:ext cx="3911460" cy="1077060"/>
              <a:chOff x="9316783" y="4091306"/>
              <a:chExt cx="3911460" cy="1077060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9456553" y="4366287"/>
                <a:ext cx="3631920" cy="8020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양품</a:t>
                </a: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수량에 대한 원자재 </a:t>
                </a: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LOT Tracking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가능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9316783" y="4091306"/>
                <a:ext cx="3911460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LOT Tracking</a:t>
                </a: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533400" y="1348800"/>
            <a:ext cx="1134585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0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구축 이점</a:t>
            </a:r>
            <a:endParaRPr lang="en-US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E50BFD7-E408-EDFA-7300-11ACFF930E91}"/>
              </a:ext>
            </a:extLst>
          </p:cNvPr>
          <p:cNvSpPr txBox="1"/>
          <p:nvPr/>
        </p:nvSpPr>
        <p:spPr>
          <a:xfrm>
            <a:off x="466336" y="9210675"/>
            <a:ext cx="6544064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64413BBA-D03C-0B86-7D5B-C44F61AFCE17}"/>
              </a:ext>
            </a:extLst>
          </p:cNvPr>
          <p:cNvSpPr txBox="1"/>
          <p:nvPr/>
        </p:nvSpPr>
        <p:spPr>
          <a:xfrm>
            <a:off x="268825" y="996186"/>
            <a:ext cx="110277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3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0F5BC98-88F4-7566-21D9-F423F4A3AE3F}"/>
              </a:ext>
            </a:extLst>
          </p:cNvPr>
          <p:cNvSpPr txBox="1"/>
          <p:nvPr/>
        </p:nvSpPr>
        <p:spPr>
          <a:xfrm>
            <a:off x="443451" y="5439008"/>
            <a:ext cx="422909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 조회</a:t>
            </a:r>
            <a:endParaRPr lang="en-US" sz="3199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D646AD8-3A76-31B2-53E8-03AC0D1F19CF}"/>
              </a:ext>
            </a:extLst>
          </p:cNvPr>
          <p:cNvSpPr txBox="1"/>
          <p:nvPr/>
        </p:nvSpPr>
        <p:spPr>
          <a:xfrm>
            <a:off x="742041" y="5926321"/>
            <a:ext cx="4369078" cy="164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공장별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기간별 불량률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공장별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작업장별 불량률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공장별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원자재 품목별 불량률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확인할 수 있음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05C16D2-6658-A582-2D81-DD50F2F07970}"/>
              </a:ext>
            </a:extLst>
          </p:cNvPr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1428" y="1028702"/>
            <a:ext cx="12733147" cy="100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82BE24D-64FD-1486-53BD-CC1124488794}"/>
              </a:ext>
            </a:extLst>
          </p:cNvPr>
          <p:cNvSpPr txBox="1"/>
          <p:nvPr/>
        </p:nvSpPr>
        <p:spPr>
          <a:xfrm>
            <a:off x="466336" y="9210675"/>
            <a:ext cx="6544064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C743A3E-75E1-172E-C660-6C5882F3B650}"/>
              </a:ext>
            </a:extLst>
          </p:cNvPr>
          <p:cNvSpPr txBox="1"/>
          <p:nvPr/>
        </p:nvSpPr>
        <p:spPr>
          <a:xfrm>
            <a:off x="4953000" y="722488"/>
            <a:ext cx="110277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4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E39062-7161-5CCA-B576-E02330C73BBB}"/>
              </a:ext>
            </a:extLst>
          </p:cNvPr>
          <p:cNvGrpSpPr/>
          <p:nvPr/>
        </p:nvGrpSpPr>
        <p:grpSpPr>
          <a:xfrm>
            <a:off x="243242" y="3507346"/>
            <a:ext cx="13229516" cy="4285217"/>
            <a:chOff x="243242" y="2846543"/>
            <a:chExt cx="13229516" cy="428521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6FBF15F-1B66-2719-698E-41D78BD3DF85}"/>
                </a:ext>
              </a:extLst>
            </p:cNvPr>
            <p:cNvGrpSpPr/>
            <p:nvPr/>
          </p:nvGrpSpPr>
          <p:grpSpPr>
            <a:xfrm>
              <a:off x="243242" y="3765809"/>
              <a:ext cx="13229516" cy="3365951"/>
              <a:chOff x="213025" y="4191001"/>
              <a:chExt cx="13229516" cy="336595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213025" y="6727494"/>
                <a:ext cx="3239999" cy="5586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Microsoft Visual Studio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Community 2022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3394465" y="6727494"/>
                <a:ext cx="3239998" cy="541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2023 KDT MES Education V1.3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575903" y="6727494"/>
                <a:ext cx="3505200" cy="5586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Infragistics</a:t>
                </a:r>
                <a:r>
                  <a:rPr lang="ko-KR" alt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Component V11.1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Telerik Report V7.2.13.1105</a:t>
                </a:r>
                <a:endPara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0081103" y="6727494"/>
                <a:ext cx="3361438" cy="8294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Microsoft SQL Server 2019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Microsoft SQL Server Management Studio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5103420-2AF4-B881-18FB-5C3F6715A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025" y="4338229"/>
                <a:ext cx="3240000" cy="161054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E32BB74-AE4E-2030-E0E4-FEB438EDF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464" y="4271625"/>
                <a:ext cx="2880000" cy="1743750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CBC1CB-9BFE-281C-7533-2D2258EAC338}"/>
                  </a:ext>
                </a:extLst>
              </p:cNvPr>
              <p:cNvGrpSpPr/>
              <p:nvPr/>
            </p:nvGrpSpPr>
            <p:grpSpPr>
              <a:xfrm>
                <a:off x="6575903" y="4191001"/>
                <a:ext cx="3505200" cy="1904999"/>
                <a:chOff x="6678000" y="3221452"/>
                <a:chExt cx="4123510" cy="2241037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80D4930-43FC-DAE0-5E08-629EB6275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000" y="3221452"/>
                  <a:ext cx="4123510" cy="2241037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2D8516-489A-05C7-AE5E-B086D2140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2205" y="4791441"/>
                  <a:ext cx="3240000" cy="494303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3EA3A24-1DEA-0388-951B-DE6F44545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2541" y="4549052"/>
                <a:ext cx="3240000" cy="1188897"/>
              </a:xfrm>
              <a:prstGeom prst="rect">
                <a:avLst/>
              </a:prstGeom>
            </p:spPr>
          </p:pic>
        </p:grp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5381D3A-F7F8-2726-1243-D931A068DD84}"/>
                </a:ext>
              </a:extLst>
            </p:cNvPr>
            <p:cNvSpPr txBox="1"/>
            <p:nvPr/>
          </p:nvSpPr>
          <p:spPr>
            <a:xfrm>
              <a:off x="243242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#1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구현</a:t>
              </a:r>
              <a:endParaRPr lang="en-US" sz="2200" spc="-15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C4C7B308-4FA3-2F14-7456-89E957402668}"/>
                </a:ext>
              </a:extLst>
            </p:cNvPr>
            <p:cNvSpPr txBox="1"/>
            <p:nvPr/>
          </p:nvSpPr>
          <p:spPr>
            <a:xfrm>
              <a:off x="3424682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#2 MES_EDU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교육용</a:t>
              </a: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솔루션</a:t>
              </a:r>
              <a:endParaRPr lang="en-US" sz="2200" spc="-15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228323AF-7D61-92D1-569C-30AABE104FFF}"/>
                </a:ext>
              </a:extLst>
            </p:cNvPr>
            <p:cNvSpPr txBox="1"/>
            <p:nvPr/>
          </p:nvSpPr>
          <p:spPr>
            <a:xfrm>
              <a:off x="6732302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#3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컴포넌트</a:t>
              </a:r>
              <a:endParaRPr lang="en-US" sz="2200" spc="-15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A2A62BF-6D0B-9FB4-D0D4-96C74A8C334E}"/>
                </a:ext>
              </a:extLst>
            </p:cNvPr>
            <p:cNvSpPr txBox="1"/>
            <p:nvPr/>
          </p:nvSpPr>
          <p:spPr>
            <a:xfrm>
              <a:off x="10232759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#4 SQL DBMS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E1EF597-FF06-7DFE-6F9D-199D3CBD3B6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E4F48-284A-4129-624E-98399CC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6105"/>
            <a:ext cx="13716000" cy="4944110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92F1330-7C6B-92D0-DEC5-20AFD6C3B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75394"/>
              </p:ext>
            </p:extLst>
          </p:nvPr>
        </p:nvGraphicFramePr>
        <p:xfrm>
          <a:off x="24493" y="7429500"/>
          <a:ext cx="8400414" cy="285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2977640" imgH="4647600" progId="Photoshop.Image.13">
                  <p:embed/>
                </p:oleObj>
              </mc:Choice>
              <mc:Fallback>
                <p:oleObj name="Image" r:id="rId5" imgW="12977640" imgH="4647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93" y="7429500"/>
                        <a:ext cx="8400414" cy="285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5AB8F3E-6CD2-51AB-D0B8-26F30D8D3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975" y="7429500"/>
            <a:ext cx="5255895" cy="180022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9AE3923-B158-D55F-31F6-412DC1EEE35E}"/>
              </a:ext>
            </a:extLst>
          </p:cNvPr>
          <p:cNvSpPr/>
          <p:nvPr/>
        </p:nvSpPr>
        <p:spPr>
          <a:xfrm>
            <a:off x="1246505" y="226504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F9CF9F-936D-706D-C38D-268F75F3F05B}"/>
              </a:ext>
            </a:extLst>
          </p:cNvPr>
          <p:cNvSpPr/>
          <p:nvPr/>
        </p:nvSpPr>
        <p:spPr>
          <a:xfrm>
            <a:off x="606425" y="577151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76D107-754D-A2FF-928C-0CE6EA3F8684}"/>
              </a:ext>
            </a:extLst>
          </p:cNvPr>
          <p:cNvSpPr/>
          <p:nvPr/>
        </p:nvSpPr>
        <p:spPr>
          <a:xfrm>
            <a:off x="8305800" y="3390900"/>
            <a:ext cx="72009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BF423B-68C3-FCF0-B31A-A5B84F2B97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648585"/>
            <a:ext cx="412115" cy="486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064F73-EB4E-21A3-1744-8711E28F9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0" y="6028690"/>
            <a:ext cx="412115" cy="48641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56E5BD8-2713-35EB-C58A-7F1C6C98692D}"/>
              </a:ext>
            </a:extLst>
          </p:cNvPr>
          <p:cNvSpPr/>
          <p:nvPr/>
        </p:nvSpPr>
        <p:spPr>
          <a:xfrm>
            <a:off x="694055" y="811466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A41C98-1641-F8E8-690A-A314B0999C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564880"/>
            <a:ext cx="412115" cy="48641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EB6C66F-3140-C928-80A3-65340CCB298D}"/>
              </a:ext>
            </a:extLst>
          </p:cNvPr>
          <p:cNvSpPr/>
          <p:nvPr/>
        </p:nvSpPr>
        <p:spPr>
          <a:xfrm>
            <a:off x="7225665" y="7355205"/>
            <a:ext cx="1080135" cy="1080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934228-1A53-01BB-6823-681653663A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8039100"/>
            <a:ext cx="412115" cy="48641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03A3A8B-BB0A-B2E3-E4F7-42B2638E1223}"/>
              </a:ext>
            </a:extLst>
          </p:cNvPr>
          <p:cNvSpPr/>
          <p:nvPr/>
        </p:nvSpPr>
        <p:spPr>
          <a:xfrm>
            <a:off x="12047220" y="871601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26CCCD-65EE-4F32-837D-6EF9220051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8852535"/>
            <a:ext cx="412115" cy="48641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25759C5-0630-46BF-9456-5AC584183E06}"/>
              </a:ext>
            </a:extLst>
          </p:cNvPr>
          <p:cNvSpPr/>
          <p:nvPr/>
        </p:nvSpPr>
        <p:spPr>
          <a:xfrm>
            <a:off x="11793220" y="36195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607EAB-E061-D22B-095A-7D624AA77A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195" y="4045585"/>
            <a:ext cx="412115" cy="48641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E5535BC-9705-5C45-131E-70D6343A780D}"/>
              </a:ext>
            </a:extLst>
          </p:cNvPr>
          <p:cNvSpPr/>
          <p:nvPr/>
        </p:nvSpPr>
        <p:spPr>
          <a:xfrm>
            <a:off x="-120650" y="224155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BB97D3-C3D2-3381-578E-4A9C7F5BE2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" y="2562860"/>
            <a:ext cx="412115" cy="486410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15FF48D6-DFA0-7C7F-896B-765ABE4F5220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ADECA51-CC68-CA6C-3293-80BF6C39D9A7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7E118E75-DC17-31D8-B8F4-1C9C6B59C622}"/>
              </a:ext>
            </a:extLst>
          </p:cNvPr>
          <p:cNvSpPr txBox="1"/>
          <p:nvPr/>
        </p:nvSpPr>
        <p:spPr>
          <a:xfrm>
            <a:off x="1308735" y="1266190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167955-94A7-08BD-3745-8AF4DE1F29C3}"/>
              </a:ext>
            </a:extLst>
          </p:cNvPr>
          <p:cNvSpPr txBox="1"/>
          <p:nvPr/>
        </p:nvSpPr>
        <p:spPr>
          <a:xfrm>
            <a:off x="1308735" y="6875780"/>
            <a:ext cx="1109853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팝업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(POP_CLOT)</a:t>
            </a:r>
            <a:endParaRPr lang="en-US" sz="36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4013D8C3-0FC9-42B2-5B52-4B287F4E1DB0}"/>
              </a:ext>
            </a:extLst>
          </p:cNvPr>
          <p:cNvSpPr txBox="1"/>
          <p:nvPr/>
        </p:nvSpPr>
        <p:spPr>
          <a:xfrm>
            <a:off x="-113665" y="308292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C04E6125-BED1-3E22-C405-E0D67A217337}"/>
              </a:ext>
            </a:extLst>
          </p:cNvPr>
          <p:cNvSpPr txBox="1"/>
          <p:nvPr/>
        </p:nvSpPr>
        <p:spPr>
          <a:xfrm>
            <a:off x="812165" y="5233670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B02AED68-E2C3-C8A9-C613-66E845D9AAEB}"/>
              </a:ext>
            </a:extLst>
          </p:cNvPr>
          <p:cNvSpPr txBox="1"/>
          <p:nvPr/>
        </p:nvSpPr>
        <p:spPr>
          <a:xfrm>
            <a:off x="8881110" y="431101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DBB8D435-D166-28CC-B5C5-7386B3C3C85A}"/>
              </a:ext>
            </a:extLst>
          </p:cNvPr>
          <p:cNvSpPr txBox="1"/>
          <p:nvPr/>
        </p:nvSpPr>
        <p:spPr>
          <a:xfrm>
            <a:off x="12462510" y="375856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761B2D2-D0CE-1FC0-500A-3F9675B57AEE}"/>
              </a:ext>
            </a:extLst>
          </p:cNvPr>
          <p:cNvSpPr txBox="1"/>
          <p:nvPr/>
        </p:nvSpPr>
        <p:spPr>
          <a:xfrm>
            <a:off x="1787525" y="200977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1AAFC298-1E15-59CA-07A0-F4B025B462F3}"/>
              </a:ext>
            </a:extLst>
          </p:cNvPr>
          <p:cNvSpPr txBox="1"/>
          <p:nvPr/>
        </p:nvSpPr>
        <p:spPr>
          <a:xfrm>
            <a:off x="553720" y="883221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DBC4352F-7394-2B47-2993-7BA6CD30BB13}"/>
              </a:ext>
            </a:extLst>
          </p:cNvPr>
          <p:cNvSpPr txBox="1"/>
          <p:nvPr/>
        </p:nvSpPr>
        <p:spPr>
          <a:xfrm>
            <a:off x="7905750" y="837374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EE757590-9E1A-B3C2-C6BF-835444CD5BDF}"/>
              </a:ext>
            </a:extLst>
          </p:cNvPr>
          <p:cNvSpPr txBox="1"/>
          <p:nvPr/>
        </p:nvSpPr>
        <p:spPr>
          <a:xfrm>
            <a:off x="12160885" y="818578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08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E1EF597-FF06-7DFE-6F9D-199D3CBD3B6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E4F48-284A-4129-624E-98399CC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6105"/>
            <a:ext cx="13716000" cy="4944110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92F1330-7C6B-92D0-DEC5-20AFD6C3B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93" y="7429500"/>
          <a:ext cx="8400414" cy="285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2977640" imgH="4647600" progId="Photoshop.Image.13">
                  <p:embed/>
                </p:oleObj>
              </mc:Choice>
              <mc:Fallback>
                <p:oleObj name="Image" r:id="rId5" imgW="12977640" imgH="4647600" progId="Photoshop.Image.13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F92F1330-7C6B-92D0-DEC5-20AFD6C3B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93" y="7429500"/>
                        <a:ext cx="8400414" cy="285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5AB8F3E-6CD2-51AB-D0B8-26F30D8D3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975" y="7429500"/>
            <a:ext cx="5255895" cy="180022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076D107-754D-A2FF-928C-0CE6EA3F8684}"/>
              </a:ext>
            </a:extLst>
          </p:cNvPr>
          <p:cNvSpPr/>
          <p:nvPr/>
        </p:nvSpPr>
        <p:spPr>
          <a:xfrm>
            <a:off x="8305800" y="3390900"/>
            <a:ext cx="72009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15FF48D6-DFA0-7C7F-896B-765ABE4F5220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ADECA51-CC68-CA6C-3293-80BF6C39D9A7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7E118E75-DC17-31D8-B8F4-1C9C6B59C622}"/>
              </a:ext>
            </a:extLst>
          </p:cNvPr>
          <p:cNvSpPr txBox="1"/>
          <p:nvPr/>
        </p:nvSpPr>
        <p:spPr>
          <a:xfrm>
            <a:off x="1308735" y="1266190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167955-94A7-08BD-3745-8AF4DE1F29C3}"/>
              </a:ext>
            </a:extLst>
          </p:cNvPr>
          <p:cNvSpPr txBox="1"/>
          <p:nvPr/>
        </p:nvSpPr>
        <p:spPr>
          <a:xfrm>
            <a:off x="1308735" y="6875780"/>
            <a:ext cx="1109853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팝업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(POP_CLOT)</a:t>
            </a:r>
            <a:endParaRPr lang="en-US" sz="36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C47281A-EBCA-A9AE-A8DA-3F42C3DEE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6453505"/>
            <a:ext cx="7705725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2382357-FAC6-78B9-B053-185E236FB2B1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C34C125-6E32-0296-8C6C-E86D25DC25FC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9543D10-309B-3CBD-7685-E373859EC526}"/>
              </a:ext>
            </a:extLst>
          </p:cNvPr>
          <p:cNvSpPr txBox="1"/>
          <p:nvPr/>
        </p:nvSpPr>
        <p:spPr>
          <a:xfrm>
            <a:off x="1308735" y="1266825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ko-KR" altLang="en-US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(POP_CLOT)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1C64506-B24D-DCC6-CCCA-D37DDCED2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065"/>
            <a:ext cx="13716000" cy="73723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40A886A-6A14-D8BE-09F3-11AE54FE165E}"/>
              </a:ext>
            </a:extLst>
          </p:cNvPr>
          <p:cNvSpPr/>
          <p:nvPr/>
        </p:nvSpPr>
        <p:spPr>
          <a:xfrm>
            <a:off x="1066800" y="217614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CAE940-23B3-3A60-587C-9915A794A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571115"/>
            <a:ext cx="412115" cy="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Pages>13</Pages>
  <Words>586</Words>
  <Characters>0</Characters>
  <Application>Microsoft Office PowerPoint</Application>
  <DocSecurity>0</DocSecurity>
  <PresentationFormat>사용자 지정</PresentationFormat>
  <Lines>0</Lines>
  <Paragraphs>129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Calibri</vt:lpstr>
      <vt:lpstr>Arial</vt:lpstr>
      <vt:lpstr>맑은 고딕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파란색 기하학적 패턴 건축 프레젠테이션</dc:title>
  <dc:creator>9472</dc:creator>
  <cp:lastModifiedBy>권문규</cp:lastModifiedBy>
  <cp:revision>17</cp:revision>
  <dcterms:modified xsi:type="dcterms:W3CDTF">2023-08-30T02:23:13Z</dcterms:modified>
  <cp:version>9.104.165.50235</cp:version>
</cp:coreProperties>
</file>